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68" r:id="rId2"/>
    <p:sldId id="256" r:id="rId3"/>
    <p:sldId id="257" r:id="rId4"/>
    <p:sldId id="258" r:id="rId5"/>
    <p:sldId id="266" r:id="rId6"/>
    <p:sldId id="259" r:id="rId7"/>
    <p:sldId id="260" r:id="rId8"/>
    <p:sldId id="261" r:id="rId9"/>
    <p:sldId id="262" r:id="rId10"/>
    <p:sldId id="263" r:id="rId11"/>
    <p:sldId id="264" r:id="rId12"/>
    <p:sldId id="265" r:id="rId13"/>
    <p:sldId id="269"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0" d="100"/>
          <a:sy n="70" d="100"/>
        </p:scale>
        <p:origin x="-2814" y="-9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0F66C20B-D3D9-4416-B48E-A24ECBDFFF0D}" type="datetimeFigureOut">
              <a:rPr lang="en-US" smtClean="0"/>
              <a:pPr/>
              <a:t>2/27/2015</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14C199E0-8F43-4949-848A-3C8245E13A4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66C20B-D3D9-4416-B48E-A24ECBDFFF0D}" type="datetimeFigureOut">
              <a:rPr lang="en-US" smtClean="0"/>
              <a:pPr/>
              <a:t>2/27/2015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4C199E0-8F43-4949-848A-3C8245E13A4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0F66C20B-D3D9-4416-B48E-A24ECBDFFF0D}" type="datetimeFigureOut">
              <a:rPr lang="en-US" smtClean="0"/>
              <a:pPr/>
              <a:t>2/27/2015</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14C199E0-8F43-4949-848A-3C8245E13A4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F66C20B-D3D9-4416-B48E-A24ECBDFFF0D}" type="datetimeFigureOut">
              <a:rPr lang="en-US" smtClean="0"/>
              <a:pPr/>
              <a:t>2/27/2015</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14C199E0-8F43-4949-848A-3C8245E13A4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0F66C20B-D3D9-4416-B48E-A24ECBDFFF0D}" type="datetimeFigureOut">
              <a:rPr lang="en-US" smtClean="0"/>
              <a:pPr/>
              <a:t>2/27/2015</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14C199E0-8F43-4949-848A-3C8245E13A4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66C20B-D3D9-4416-B48E-A24ECBDFFF0D}" type="datetimeFigureOut">
              <a:rPr lang="en-US" smtClean="0"/>
              <a:pPr/>
              <a:t>2/27/2015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4C199E0-8F43-4949-848A-3C8245E13A4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F66C20B-D3D9-4416-B48E-A24ECBDFFF0D}" type="datetimeFigureOut">
              <a:rPr lang="en-US" smtClean="0"/>
              <a:pPr/>
              <a:t>2/27/2015</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14C199E0-8F43-4949-848A-3C8245E13A4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0F66C20B-D3D9-4416-B48E-A24ECBDFFF0D}" type="datetimeFigureOut">
              <a:rPr lang="en-US" smtClean="0"/>
              <a:pPr/>
              <a:t>2/27/2015</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14C199E0-8F43-4949-848A-3C8245E13A4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0F66C20B-D3D9-4416-B48E-A24ECBDFFF0D}" type="datetimeFigureOut">
              <a:rPr lang="en-US" smtClean="0"/>
              <a:pPr/>
              <a:t>2/27/2015</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14C199E0-8F43-4949-848A-3C8245E13A4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F66C20B-D3D9-4416-B48E-A24ECBDFFF0D}" type="datetimeFigureOut">
              <a:rPr lang="en-US" smtClean="0"/>
              <a:pPr/>
              <a:t>2/27/2015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4C199E0-8F43-4949-848A-3C8245E13A4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0F66C20B-D3D9-4416-B48E-A24ECBDFFF0D}" type="datetimeFigureOut">
              <a:rPr lang="en-US" smtClean="0"/>
              <a:pPr/>
              <a:t>2/27/2015</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14C199E0-8F43-4949-848A-3C8245E13A4E}"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cstate="print">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0F66C20B-D3D9-4416-B48E-A24ECBDFFF0D}" type="datetimeFigureOut">
              <a:rPr lang="en-US" smtClean="0"/>
              <a:pPr/>
              <a:t>2/27/2015</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14C199E0-8F43-4949-848A-3C8245E13A4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wmf"/><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jpeg"/></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w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ctr"/>
            <a:r>
              <a:rPr lang="en-US" sz="9000" u="sng" dirty="0" smtClean="0">
                <a:effectLst>
                  <a:outerShdw blurRad="38100" dist="38100" dir="2700000" algn="tl">
                    <a:srgbClr val="000000">
                      <a:alpha val="43137"/>
                    </a:srgbClr>
                  </a:outerShdw>
                </a:effectLst>
              </a:rPr>
              <a:t>DO NOW!!!</a:t>
            </a:r>
            <a:endParaRPr lang="en-US" sz="9000"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2011680"/>
            <a:ext cx="8153400" cy="4846320"/>
          </a:xfrm>
        </p:spPr>
        <p:txBody>
          <a:bodyPr>
            <a:norm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0" indent="0" algn="ctr">
              <a:buNone/>
            </a:pPr>
            <a:r>
              <a:rPr lang="en-US" sz="7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Make a List of at least </a:t>
            </a:r>
            <a:r>
              <a:rPr lang="en-US" sz="70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10</a:t>
            </a:r>
            <a:r>
              <a:rPr lang="en-US" sz="7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a:t>
            </a:r>
            <a:br>
              <a:rPr lang="en-US" sz="7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sz="7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Character Traits</a:t>
            </a:r>
            <a:endParaRPr lang="en-US" sz="7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074468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457200"/>
            <a:ext cx="3962400" cy="3600986"/>
          </a:xfrm>
          <a:prstGeom prst="rect">
            <a:avLst/>
          </a:prstGeom>
          <a:noFill/>
        </p:spPr>
        <p:txBody>
          <a:bodyPr wrap="square" rtlCol="0">
            <a:spAutoFit/>
          </a:bodyPr>
          <a:lstStyle/>
          <a:p>
            <a:r>
              <a:rPr lang="en-US" sz="4400" b="1" u="sng" dirty="0" smtClean="0">
                <a:solidFill>
                  <a:schemeClr val="accent2">
                    <a:lumMod val="75000"/>
                  </a:schemeClr>
                </a:solidFill>
                <a:effectLst>
                  <a:outerShdw blurRad="38100" dist="38100" dir="2700000" algn="tl">
                    <a:srgbClr val="000000">
                      <a:alpha val="43137"/>
                    </a:srgbClr>
                  </a:outerShdw>
                </a:effectLst>
              </a:rPr>
              <a:t>Thoughts &amp; Feelings</a:t>
            </a:r>
            <a:r>
              <a:rPr lang="en-US" sz="4400" dirty="0" smtClean="0">
                <a:solidFill>
                  <a:schemeClr val="accent2">
                    <a:lumMod val="75000"/>
                  </a:schemeClr>
                </a:solidFill>
                <a:effectLst>
                  <a:outerShdw blurRad="38100" dist="38100" dir="2700000" algn="tl">
                    <a:srgbClr val="000000">
                      <a:alpha val="43137"/>
                    </a:srgbClr>
                  </a:outerShdw>
                </a:effectLst>
              </a:rPr>
              <a:t> </a:t>
            </a:r>
            <a:r>
              <a:rPr lang="en-US" dirty="0" smtClean="0"/>
              <a:t>– </a:t>
            </a:r>
            <a:r>
              <a:rPr lang="en-US" sz="2800" dirty="0" smtClean="0"/>
              <a:t>When an author lets us get </a:t>
            </a:r>
            <a:r>
              <a:rPr lang="en-US" sz="2800" b="1" i="1" u="sng" dirty="0" smtClean="0">
                <a:solidFill>
                  <a:schemeClr val="accent5">
                    <a:lumMod val="75000"/>
                  </a:schemeClr>
                </a:solidFill>
              </a:rPr>
              <a:t>inside the mind of a character</a:t>
            </a:r>
            <a:r>
              <a:rPr lang="en-US" sz="2800" dirty="0" smtClean="0"/>
              <a:t>, we can often learn a great deal about him or her.</a:t>
            </a:r>
            <a:endParaRPr lang="en-US" sz="2800" dirty="0"/>
          </a:p>
        </p:txBody>
      </p:sp>
      <p:sp>
        <p:nvSpPr>
          <p:cNvPr id="5" name="TextBox 4"/>
          <p:cNvSpPr txBox="1"/>
          <p:nvPr/>
        </p:nvSpPr>
        <p:spPr>
          <a:xfrm>
            <a:off x="0" y="4267200"/>
            <a:ext cx="8153400" cy="1938992"/>
          </a:xfrm>
          <a:prstGeom prst="rect">
            <a:avLst/>
          </a:prstGeom>
          <a:noFill/>
        </p:spPr>
        <p:txBody>
          <a:bodyPr wrap="square" rtlCol="0">
            <a:spAutoFit/>
          </a:bodyPr>
          <a:lstStyle/>
          <a:p>
            <a:r>
              <a:rPr lang="en-US" sz="2400" b="1" u="sng" dirty="0" smtClean="0">
                <a:solidFill>
                  <a:schemeClr val="accent6">
                    <a:lumMod val="75000"/>
                  </a:schemeClr>
                </a:solidFill>
              </a:rPr>
              <a:t>Example:</a:t>
            </a:r>
            <a:r>
              <a:rPr lang="en-US" sz="2400" b="1" dirty="0" smtClean="0">
                <a:solidFill>
                  <a:schemeClr val="accent6">
                    <a:lumMod val="75000"/>
                  </a:schemeClr>
                </a:solidFill>
              </a:rPr>
              <a:t/>
            </a:r>
            <a:br>
              <a:rPr lang="en-US" sz="2400" b="1" dirty="0" smtClean="0">
                <a:solidFill>
                  <a:schemeClr val="accent6">
                    <a:lumMod val="75000"/>
                  </a:schemeClr>
                </a:solidFill>
              </a:rPr>
            </a:br>
            <a:r>
              <a:rPr lang="en-US" sz="2400" b="1" dirty="0" smtClean="0">
                <a:solidFill>
                  <a:schemeClr val="accent6">
                    <a:lumMod val="75000"/>
                  </a:schemeClr>
                </a:solidFill>
              </a:rPr>
              <a:t>Butch looked around the neighborhood. “This would be a safe place to play catch with Bobby,” he thought.  “Why doesn’t Bobby throw the ball?”  He must be in a bad mood or something.”</a:t>
            </a:r>
            <a:endParaRPr lang="en-US" sz="2400" b="1" dirty="0">
              <a:solidFill>
                <a:schemeClr val="accent6">
                  <a:lumMod val="75000"/>
                </a:schemeClr>
              </a:solidFill>
            </a:endParaRPr>
          </a:p>
        </p:txBody>
      </p:sp>
      <p:sp>
        <p:nvSpPr>
          <p:cNvPr id="6" name="TextBox 5"/>
          <p:cNvSpPr txBox="1"/>
          <p:nvPr/>
        </p:nvSpPr>
        <p:spPr>
          <a:xfrm>
            <a:off x="750711" y="6334780"/>
            <a:ext cx="6477000" cy="523220"/>
          </a:xfrm>
          <a:prstGeom prst="rect">
            <a:avLst/>
          </a:prstGeom>
          <a:noFill/>
        </p:spPr>
        <p:txBody>
          <a:bodyPr wrap="square" rtlCol="0">
            <a:spAutoFit/>
          </a:bodyPr>
          <a:lstStyle/>
          <a:p>
            <a:r>
              <a:rPr lang="en-US" sz="2800" b="1" dirty="0">
                <a:solidFill>
                  <a:schemeClr val="accent4">
                    <a:lumMod val="75000"/>
                  </a:schemeClr>
                </a:solidFill>
                <a:effectLst>
                  <a:outerShdw blurRad="38100" dist="38100" dir="2700000" algn="tl">
                    <a:srgbClr val="000000">
                      <a:alpha val="43137"/>
                    </a:srgbClr>
                  </a:outerShdw>
                </a:effectLst>
              </a:rPr>
              <a:t>l</a:t>
            </a:r>
            <a:r>
              <a:rPr lang="en-US" sz="2800" b="1" dirty="0" smtClean="0">
                <a:solidFill>
                  <a:schemeClr val="accent4">
                    <a:lumMod val="75000"/>
                  </a:schemeClr>
                </a:solidFill>
                <a:effectLst>
                  <a:outerShdw blurRad="38100" dist="38100" dir="2700000" algn="tl">
                    <a:srgbClr val="000000">
                      <a:alpha val="43137"/>
                    </a:srgbClr>
                  </a:outerShdw>
                </a:effectLst>
              </a:rPr>
              <a:t>oyal		concerned		playful</a:t>
            </a:r>
            <a:endParaRPr lang="en-US" sz="2800" b="1" dirty="0">
              <a:solidFill>
                <a:schemeClr val="accent4">
                  <a:lumMod val="75000"/>
                </a:schemeClr>
              </a:solidFill>
              <a:effectLst>
                <a:outerShdw blurRad="38100" dist="38100" dir="2700000" algn="tl">
                  <a:srgbClr val="000000">
                    <a:alpha val="43137"/>
                  </a:srgbClr>
                </a:outerShdw>
              </a:effectLst>
            </a:endParaRPr>
          </a:p>
        </p:txBody>
      </p:sp>
      <p:pic>
        <p:nvPicPr>
          <p:cNvPr id="4099" name="Picture 3"/>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638800" y="304800"/>
            <a:ext cx="2693811" cy="246521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0" name="Picture 2" descr="http://cliparts.co/cliparts/kiK/nk4/kiKnk4Ld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89211" y="2667000"/>
            <a:ext cx="1857375" cy="1857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67946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90311" y="129822"/>
            <a:ext cx="5472289" cy="2893100"/>
          </a:xfrm>
          <a:prstGeom prst="rect">
            <a:avLst/>
          </a:prstGeom>
          <a:noFill/>
        </p:spPr>
        <p:txBody>
          <a:bodyPr wrap="square" rtlCol="0">
            <a:spAutoFit/>
          </a:bodyPr>
          <a:lstStyle/>
          <a:p>
            <a:r>
              <a:rPr lang="en-US" sz="3500" b="1" u="sng" dirty="0" smtClean="0">
                <a:solidFill>
                  <a:schemeClr val="accent2">
                    <a:lumMod val="75000"/>
                  </a:schemeClr>
                </a:solidFill>
                <a:effectLst>
                  <a:outerShdw blurRad="38100" dist="38100" dir="2700000" algn="tl">
                    <a:srgbClr val="000000">
                      <a:alpha val="43137"/>
                    </a:srgbClr>
                  </a:outerShdw>
                </a:effectLst>
              </a:rPr>
              <a:t>Other Character’s Comments or Reactions </a:t>
            </a:r>
            <a:r>
              <a:rPr lang="en-US" b="1" u="sng" dirty="0" smtClean="0">
                <a:solidFill>
                  <a:schemeClr val="accent2">
                    <a:lumMod val="75000"/>
                  </a:schemeClr>
                </a:solidFill>
                <a:effectLst>
                  <a:outerShdw blurRad="38100" dist="38100" dir="2700000" algn="tl">
                    <a:srgbClr val="000000">
                      <a:alpha val="43137"/>
                    </a:srgbClr>
                  </a:outerShdw>
                </a:effectLst>
              </a:rPr>
              <a:t>– </a:t>
            </a:r>
            <a:r>
              <a:rPr lang="en-US" sz="2800" dirty="0" smtClean="0"/>
              <a:t>sometimes </a:t>
            </a:r>
            <a:r>
              <a:rPr lang="en-US" sz="2800" b="1" i="1" u="sng" dirty="0" smtClean="0">
                <a:solidFill>
                  <a:schemeClr val="accent5">
                    <a:lumMod val="75000"/>
                  </a:schemeClr>
                </a:solidFill>
              </a:rPr>
              <a:t>other characters will tell us something useful </a:t>
            </a:r>
            <a:r>
              <a:rPr lang="en-US" sz="2800" dirty="0" smtClean="0"/>
              <a:t>about the character we are reading about.</a:t>
            </a:r>
            <a:endParaRPr lang="en-US" sz="2800" dirty="0"/>
          </a:p>
        </p:txBody>
      </p:sp>
      <p:sp>
        <p:nvSpPr>
          <p:cNvPr id="5" name="TextBox 4"/>
          <p:cNvSpPr txBox="1"/>
          <p:nvPr/>
        </p:nvSpPr>
        <p:spPr>
          <a:xfrm>
            <a:off x="2826455" y="2952871"/>
            <a:ext cx="5263824" cy="3046988"/>
          </a:xfrm>
          <a:prstGeom prst="rect">
            <a:avLst/>
          </a:prstGeom>
          <a:noFill/>
        </p:spPr>
        <p:txBody>
          <a:bodyPr wrap="square" rtlCol="0">
            <a:spAutoFit/>
          </a:bodyPr>
          <a:lstStyle/>
          <a:p>
            <a:r>
              <a:rPr lang="en-US" sz="2400" b="1" u="sng" dirty="0" smtClean="0">
                <a:solidFill>
                  <a:schemeClr val="accent6">
                    <a:lumMod val="75000"/>
                  </a:schemeClr>
                </a:solidFill>
              </a:rPr>
              <a:t>Example:</a:t>
            </a:r>
          </a:p>
          <a:p>
            <a:r>
              <a:rPr lang="en-US" sz="2400" b="1" dirty="0" smtClean="0">
                <a:solidFill>
                  <a:schemeClr val="accent6">
                    <a:lumMod val="75000"/>
                  </a:schemeClr>
                </a:solidFill>
              </a:rPr>
              <a:t>“You wouldn’t believe what Lisa did yesterday,”  Sara said to her sister.  “When we went into the bridal shop, she pushed all the women aside and demanded that the sales lady help us immediately.  It was really something!”</a:t>
            </a:r>
            <a:endParaRPr lang="en-US" sz="2400" b="1" dirty="0">
              <a:solidFill>
                <a:schemeClr val="accent6">
                  <a:lumMod val="75000"/>
                </a:schemeClr>
              </a:solidFill>
            </a:endParaRPr>
          </a:p>
        </p:txBody>
      </p:sp>
      <p:sp>
        <p:nvSpPr>
          <p:cNvPr id="6" name="TextBox 5"/>
          <p:cNvSpPr txBox="1"/>
          <p:nvPr/>
        </p:nvSpPr>
        <p:spPr>
          <a:xfrm>
            <a:off x="457200" y="6258580"/>
            <a:ext cx="7162800" cy="523220"/>
          </a:xfrm>
          <a:prstGeom prst="rect">
            <a:avLst/>
          </a:prstGeom>
          <a:noFill/>
        </p:spPr>
        <p:txBody>
          <a:bodyPr wrap="square" rtlCol="0">
            <a:spAutoFit/>
          </a:bodyPr>
          <a:lstStyle/>
          <a:p>
            <a:r>
              <a:rPr lang="en-US" sz="2800" b="1" dirty="0">
                <a:solidFill>
                  <a:schemeClr val="accent4">
                    <a:lumMod val="75000"/>
                  </a:schemeClr>
                </a:solidFill>
                <a:effectLst>
                  <a:outerShdw blurRad="38100" dist="38100" dir="2700000" algn="tl">
                    <a:srgbClr val="000000">
                      <a:alpha val="43137"/>
                    </a:srgbClr>
                  </a:outerShdw>
                </a:effectLst>
              </a:rPr>
              <a:t>d</a:t>
            </a:r>
            <a:r>
              <a:rPr lang="en-US" sz="2800" b="1" dirty="0" smtClean="0">
                <a:solidFill>
                  <a:schemeClr val="accent4">
                    <a:lumMod val="75000"/>
                  </a:schemeClr>
                </a:solidFill>
                <a:effectLst>
                  <a:outerShdw blurRad="38100" dist="38100" dir="2700000" algn="tl">
                    <a:srgbClr val="000000">
                      <a:alpha val="43137"/>
                    </a:srgbClr>
                  </a:outerShdw>
                </a:effectLst>
              </a:rPr>
              <a:t>emanding		  pushy		assertive</a:t>
            </a:r>
            <a:endParaRPr lang="en-US" sz="2800" b="1" dirty="0">
              <a:solidFill>
                <a:schemeClr val="accent4">
                  <a:lumMod val="75000"/>
                </a:schemeClr>
              </a:solidFill>
              <a:effectLst>
                <a:outerShdw blurRad="38100" dist="38100" dir="2700000" algn="tl">
                  <a:srgbClr val="000000">
                    <a:alpha val="43137"/>
                  </a:srgbClr>
                </a:outerShdw>
              </a:effectLst>
            </a:endParaRPr>
          </a:p>
        </p:txBody>
      </p:sp>
      <p:pic>
        <p:nvPicPr>
          <p:cNvPr id="5122"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537579" y="349916"/>
            <a:ext cx="2455618" cy="26029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4" name="Picture 2" descr="http://thumb9.shutterstock.com/display_pic_with_logo/265489/265489,1270487028,2/stock-vector-furious-bridezilla-roaring-50273149.jpg"/>
          <p:cNvPicPr>
            <a:picLocks noChangeAspect="1" noChangeArrowheads="1"/>
          </p:cNvPicPr>
          <p:nvPr/>
        </p:nvPicPr>
        <p:blipFill rotWithShape="1">
          <a:blip r:embed="rId3">
            <a:extLst>
              <a:ext uri="{28A0092B-C50C-407E-A947-70E740481C1C}">
                <a14:useLocalDpi xmlns:a14="http://schemas.microsoft.com/office/drawing/2010/main" val="0"/>
              </a:ext>
            </a:extLst>
          </a:blip>
          <a:srcRect b="6383"/>
          <a:stretch/>
        </p:blipFill>
        <p:spPr bwMode="auto">
          <a:xfrm>
            <a:off x="97135" y="3200400"/>
            <a:ext cx="2755671" cy="2743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988659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423333" y="76200"/>
            <a:ext cx="7086600" cy="1692771"/>
          </a:xfrm>
          <a:prstGeom prst="rect">
            <a:avLst/>
          </a:prstGeom>
          <a:noFill/>
        </p:spPr>
        <p:txBody>
          <a:bodyPr wrap="square" rtlCol="0">
            <a:spAutoFit/>
          </a:bodyPr>
          <a:lstStyle/>
          <a:p>
            <a:pPr algn="ctr"/>
            <a:r>
              <a:rPr lang="en-US" sz="4800" b="1" u="sng" dirty="0" smtClean="0">
                <a:solidFill>
                  <a:schemeClr val="accent2">
                    <a:lumMod val="75000"/>
                  </a:schemeClr>
                </a:solidFill>
                <a:effectLst>
                  <a:outerShdw blurRad="38100" dist="38100" dir="2700000" algn="tl">
                    <a:srgbClr val="000000">
                      <a:alpha val="43137"/>
                    </a:srgbClr>
                  </a:outerShdw>
                </a:effectLst>
              </a:rPr>
              <a:t>Direct Characterization </a:t>
            </a:r>
          </a:p>
          <a:p>
            <a:pPr algn="ctr"/>
            <a:r>
              <a:rPr lang="en-US" sz="2800" dirty="0" smtClean="0"/>
              <a:t>The </a:t>
            </a:r>
            <a:r>
              <a:rPr lang="en-US" sz="2800" b="1" i="1" dirty="0" smtClean="0">
                <a:solidFill>
                  <a:schemeClr val="accent5">
                    <a:lumMod val="75000"/>
                  </a:schemeClr>
                </a:solidFill>
              </a:rPr>
              <a:t>writer tells you exactly (</a:t>
            </a:r>
            <a:r>
              <a:rPr lang="en-US" sz="2800" b="1" i="1" u="sng" dirty="0" smtClean="0">
                <a:solidFill>
                  <a:schemeClr val="accent5">
                    <a:lumMod val="75000"/>
                  </a:schemeClr>
                </a:solidFill>
              </a:rPr>
              <a:t>directly)</a:t>
            </a:r>
            <a:r>
              <a:rPr lang="en-US" sz="2800" b="1" i="1" dirty="0" smtClean="0">
                <a:solidFill>
                  <a:schemeClr val="accent5">
                    <a:lumMod val="75000"/>
                  </a:schemeClr>
                </a:solidFill>
              </a:rPr>
              <a:t> what the character is like</a:t>
            </a:r>
            <a:r>
              <a:rPr lang="en-US" sz="2800" dirty="0" smtClean="0"/>
              <a:t>.</a:t>
            </a:r>
            <a:endParaRPr lang="en-US" sz="2800" dirty="0"/>
          </a:p>
        </p:txBody>
      </p:sp>
      <p:sp>
        <p:nvSpPr>
          <p:cNvPr id="5" name="TextBox 4"/>
          <p:cNvSpPr txBox="1"/>
          <p:nvPr/>
        </p:nvSpPr>
        <p:spPr>
          <a:xfrm>
            <a:off x="108013" y="1997571"/>
            <a:ext cx="3505200" cy="1785104"/>
          </a:xfrm>
          <a:prstGeom prst="rect">
            <a:avLst/>
          </a:prstGeom>
          <a:noFill/>
        </p:spPr>
        <p:txBody>
          <a:bodyPr wrap="square" rtlCol="0">
            <a:spAutoFit/>
          </a:bodyPr>
          <a:lstStyle/>
          <a:p>
            <a:r>
              <a:rPr lang="en-US" sz="2200" dirty="0" smtClean="0"/>
              <a:t>Betsy was a </a:t>
            </a:r>
            <a:r>
              <a:rPr lang="en-US" sz="2200" b="1" u="sng" dirty="0" smtClean="0">
                <a:solidFill>
                  <a:schemeClr val="accent2">
                    <a:lumMod val="75000"/>
                  </a:schemeClr>
                </a:solidFill>
              </a:rPr>
              <a:t>determined</a:t>
            </a:r>
            <a:r>
              <a:rPr lang="en-US" sz="2200" b="1" dirty="0" smtClean="0">
                <a:solidFill>
                  <a:schemeClr val="accent2">
                    <a:lumMod val="75000"/>
                  </a:schemeClr>
                </a:solidFill>
              </a:rPr>
              <a:t> </a:t>
            </a:r>
            <a:r>
              <a:rPr lang="en-US" sz="2200" dirty="0" smtClean="0"/>
              <a:t>three year old, who knew what she wanted and often got her way, if she cried loud enough.</a:t>
            </a:r>
            <a:endParaRPr lang="en-US" sz="2200" dirty="0"/>
          </a:p>
        </p:txBody>
      </p:sp>
      <p:sp>
        <p:nvSpPr>
          <p:cNvPr id="6" name="TextBox 5"/>
          <p:cNvSpPr txBox="1"/>
          <p:nvPr/>
        </p:nvSpPr>
        <p:spPr>
          <a:xfrm>
            <a:off x="3757081" y="1905000"/>
            <a:ext cx="3582811" cy="1077218"/>
          </a:xfrm>
          <a:prstGeom prst="rect">
            <a:avLst/>
          </a:prstGeom>
          <a:noFill/>
        </p:spPr>
        <p:txBody>
          <a:bodyPr wrap="square" rtlCol="0">
            <a:spAutoFit/>
          </a:bodyPr>
          <a:lstStyle/>
          <a:p>
            <a:r>
              <a:rPr lang="en-US" sz="2000" dirty="0" smtClean="0"/>
              <a:t>Mr. Smith has an </a:t>
            </a:r>
            <a:r>
              <a:rPr lang="en-US" sz="2000" b="1" u="sng" dirty="0" smtClean="0">
                <a:solidFill>
                  <a:schemeClr val="accent2">
                    <a:lumMod val="75000"/>
                  </a:schemeClr>
                </a:solidFill>
              </a:rPr>
              <a:t>obnoxiously loud</a:t>
            </a:r>
            <a:r>
              <a:rPr lang="en-US" sz="2000" dirty="0" smtClean="0"/>
              <a:t> voice which he uses to </a:t>
            </a:r>
            <a:r>
              <a:rPr lang="en-US" sz="2000" b="1" u="sng" dirty="0" smtClean="0">
                <a:solidFill>
                  <a:schemeClr val="accent2">
                    <a:lumMod val="75000"/>
                  </a:schemeClr>
                </a:solidFill>
              </a:rPr>
              <a:t>intimidate</a:t>
            </a:r>
            <a:r>
              <a:rPr lang="en-US" sz="2000" dirty="0" smtClean="0"/>
              <a:t> his students</a:t>
            </a:r>
            <a:r>
              <a:rPr lang="en-US" sz="2400" dirty="0" smtClean="0"/>
              <a:t>.</a:t>
            </a:r>
            <a:endParaRPr lang="en-US" sz="2400" dirty="0"/>
          </a:p>
        </p:txBody>
      </p:sp>
      <p:sp>
        <p:nvSpPr>
          <p:cNvPr id="3" name="Oval Callout 2"/>
          <p:cNvSpPr/>
          <p:nvPr/>
        </p:nvSpPr>
        <p:spPr>
          <a:xfrm>
            <a:off x="3429000" y="3172925"/>
            <a:ext cx="1752600" cy="1322875"/>
          </a:xfrm>
          <a:prstGeom prst="wedgeEllipseCallout">
            <a:avLst>
              <a:gd name="adj1" fmla="val 64047"/>
              <a:gd name="adj2" fmla="val 100672"/>
            </a:avLst>
          </a:prstGeom>
          <a:solidFill>
            <a:schemeClr val="bg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accent2">
                  <a:lumMod val="20000"/>
                  <a:lumOff val="80000"/>
                </a:schemeClr>
              </a:solidFill>
            </a:endParaRPr>
          </a:p>
        </p:txBody>
      </p:sp>
      <p:sp>
        <p:nvSpPr>
          <p:cNvPr id="7" name="TextBox 6"/>
          <p:cNvSpPr txBox="1"/>
          <p:nvPr/>
        </p:nvSpPr>
        <p:spPr>
          <a:xfrm>
            <a:off x="3429000" y="3508056"/>
            <a:ext cx="1810457" cy="707886"/>
          </a:xfrm>
          <a:prstGeom prst="rect">
            <a:avLst/>
          </a:prstGeom>
          <a:noFill/>
        </p:spPr>
        <p:txBody>
          <a:bodyPr wrap="square" rtlCol="0">
            <a:spAutoFit/>
          </a:bodyPr>
          <a:lstStyle/>
          <a:p>
            <a:pPr algn="ctr"/>
            <a:r>
              <a:rPr lang="en-US" sz="2000" b="1" dirty="0" smtClean="0"/>
              <a:t>SIT DOWN NOW!</a:t>
            </a:r>
            <a:endParaRPr lang="en-US" sz="2000" b="1" dirty="0"/>
          </a:p>
        </p:txBody>
      </p:sp>
      <p:pic>
        <p:nvPicPr>
          <p:cNvPr id="9218" name="Picture 2" descr="http://yourwritingmentor.com/wp-content/uploads/2013/03/crying-girl-e136250328374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724" y="3958470"/>
            <a:ext cx="2354476" cy="2594730"/>
          </a:xfrm>
          <a:prstGeom prst="rect">
            <a:avLst/>
          </a:prstGeom>
          <a:noFill/>
          <a:extLst>
            <a:ext uri="{909E8E84-426E-40DD-AFC4-6F175D3DCCD1}">
              <a14:hiddenFill xmlns:a14="http://schemas.microsoft.com/office/drawing/2010/main">
                <a:solidFill>
                  <a:srgbClr val="FFFFFF"/>
                </a:solidFill>
              </a14:hiddenFill>
            </a:ext>
          </a:extLst>
        </p:spPr>
      </p:pic>
      <p:pic>
        <p:nvPicPr>
          <p:cNvPr id="9220" name="Picture 4" descr="http://previews.123rf.com/images/atic12/atic121403/atic12140301917/26856934-Closeup-side-view-profile-portrait-of-angry-guy-upset-young-man-mad-worker-furious-employee-hostile--Stock-Photo.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47907"/>
          <a:stretch/>
        </p:blipFill>
        <p:spPr bwMode="auto">
          <a:xfrm>
            <a:off x="5607595" y="3782675"/>
            <a:ext cx="2518722" cy="259473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386317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u="sng" dirty="0" smtClean="0"/>
              <a:t>together</a:t>
            </a:r>
            <a:endParaRPr lang="en-US" sz="6000" u="sng" dirty="0"/>
          </a:p>
        </p:txBody>
      </p:sp>
      <p:sp>
        <p:nvSpPr>
          <p:cNvPr id="3" name="Content Placeholder 2"/>
          <p:cNvSpPr>
            <a:spLocks noGrp="1"/>
          </p:cNvSpPr>
          <p:nvPr>
            <p:ph idx="1"/>
          </p:nvPr>
        </p:nvSpPr>
        <p:spPr/>
        <p:txBody>
          <a:bodyPr>
            <a:normAutofit/>
          </a:bodyPr>
          <a:lstStyle/>
          <a:p>
            <a:r>
              <a:rPr lang="en-US" sz="4400" dirty="0" smtClean="0">
                <a:solidFill>
                  <a:schemeClr val="bg2">
                    <a:lumMod val="50000"/>
                  </a:schemeClr>
                </a:solidFill>
                <a:effectLst>
                  <a:outerShdw blurRad="38100" dist="38100" dir="2700000" algn="tl">
                    <a:srgbClr val="000000">
                      <a:alpha val="43137"/>
                    </a:srgbClr>
                  </a:outerShdw>
                </a:effectLst>
              </a:rPr>
              <a:t>Read the short story “The Open Window” and identify character traits of Vera and Mr. </a:t>
            </a:r>
            <a:r>
              <a:rPr lang="en-US" sz="4400" dirty="0" err="1" smtClean="0">
                <a:solidFill>
                  <a:schemeClr val="bg2">
                    <a:lumMod val="50000"/>
                  </a:schemeClr>
                </a:solidFill>
                <a:effectLst>
                  <a:outerShdw blurRad="38100" dist="38100" dir="2700000" algn="tl">
                    <a:srgbClr val="000000">
                      <a:alpha val="43137"/>
                    </a:srgbClr>
                  </a:outerShdw>
                </a:effectLst>
              </a:rPr>
              <a:t>Nuttel</a:t>
            </a:r>
            <a:r>
              <a:rPr lang="en-US" sz="4400" dirty="0" smtClean="0">
                <a:solidFill>
                  <a:schemeClr val="bg2">
                    <a:lumMod val="50000"/>
                  </a:schemeClr>
                </a:solidFill>
                <a:effectLst>
                  <a:outerShdw blurRad="38100" dist="38100" dir="2700000" algn="tl">
                    <a:srgbClr val="000000">
                      <a:alpha val="43137"/>
                    </a:srgbClr>
                  </a:outerShdw>
                </a:effectLst>
              </a:rPr>
              <a:t>.</a:t>
            </a:r>
            <a:endParaRPr lang="en-US" sz="4400" dirty="0">
              <a:solidFill>
                <a:schemeClr val="bg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52943104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7000" u="sng" dirty="0" smtClean="0">
                <a:effectLst>
                  <a:outerShdw blurRad="38100" dist="38100" dir="2700000" algn="tl">
                    <a:srgbClr val="000000">
                      <a:alpha val="43137"/>
                    </a:srgbClr>
                  </a:outerShdw>
                </a:effectLst>
              </a:rPr>
              <a:t>On your own</a:t>
            </a:r>
            <a:endParaRPr lang="en-US" sz="7000"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0" y="2011680"/>
            <a:ext cx="8153400" cy="4846320"/>
          </a:xfrm>
        </p:spPr>
        <p:txBody>
          <a:bodyPr>
            <a:normAutofit/>
          </a:bodyPr>
          <a:lstStyle/>
          <a:p>
            <a:r>
              <a:rPr lang="en-US" sz="4500" b="1" dirty="0" smtClean="0">
                <a:solidFill>
                  <a:schemeClr val="accent1"/>
                </a:solidFill>
                <a:effectLst>
                  <a:outerShdw blurRad="38100" dist="38100" dir="2700000" algn="tl">
                    <a:srgbClr val="000000">
                      <a:alpha val="43137"/>
                    </a:srgbClr>
                  </a:outerShdw>
                </a:effectLst>
              </a:rPr>
              <a:t>Make a poster of Luke’s character traits</a:t>
            </a:r>
          </a:p>
          <a:p>
            <a:r>
              <a:rPr lang="en-US" sz="4500" b="1" dirty="0" smtClean="0">
                <a:solidFill>
                  <a:schemeClr val="accent1"/>
                </a:solidFill>
                <a:effectLst>
                  <a:outerShdw blurRad="38100" dist="38100" dir="2700000" algn="tl">
                    <a:srgbClr val="000000">
                      <a:alpha val="43137"/>
                    </a:srgbClr>
                  </a:outerShdw>
                </a:effectLst>
              </a:rPr>
              <a:t>Give textual evidence for each character trait</a:t>
            </a:r>
            <a:endParaRPr lang="en-US" sz="4500" b="1" dirty="0" smtClean="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572223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0" y="152400"/>
            <a:ext cx="6172200" cy="1938992"/>
          </a:xfrm>
          <a:prstGeom prst="rect">
            <a:avLst/>
          </a:prstGeom>
          <a:noFill/>
        </p:spPr>
        <p:txBody>
          <a:bodyPr wrap="square" rtlCol="0">
            <a:spAutoFit/>
          </a:bodyPr>
          <a:lstStyle/>
          <a:p>
            <a:pPr algn="ctr"/>
            <a:r>
              <a:rPr lang="en-US" sz="6000" b="1" u="sng" dirty="0" smtClean="0">
                <a:solidFill>
                  <a:srgbClr val="FFFF00"/>
                </a:solidFill>
                <a:effectLst>
                  <a:outerShdw blurRad="38100" dist="38100" dir="2700000" algn="tl">
                    <a:srgbClr val="000000">
                      <a:alpha val="43137"/>
                    </a:srgbClr>
                  </a:outerShdw>
                </a:effectLst>
              </a:rPr>
              <a:t>Methods of Characterization</a:t>
            </a:r>
            <a:endParaRPr lang="en-US" sz="6000" b="1" u="sng" dirty="0">
              <a:solidFill>
                <a:srgbClr val="FFFF00"/>
              </a:solidFill>
              <a:effectLst>
                <a:outerShdw blurRad="38100" dist="38100" dir="2700000" algn="tl">
                  <a:srgbClr val="000000">
                    <a:alpha val="43137"/>
                  </a:srgbClr>
                </a:outerShdw>
              </a:effectLst>
            </a:endParaRPr>
          </a:p>
        </p:txBody>
      </p:sp>
      <p:pic>
        <p:nvPicPr>
          <p:cNvPr id="1026" name="Picture 2" descr="C:\Documents and Settings\smckeown\Local Settings\Temporary Internet Files\Content.IE5\6ZAP123D\MP90022752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52400" y="2133600"/>
            <a:ext cx="3657600" cy="24320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smckeown\Local Settings\Temporary Internet Files\Content.IE5\BH24090H\MP90038627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76800" y="2143159"/>
            <a:ext cx="3657600" cy="2426208"/>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Documents and Settings\smckeown\Local Settings\Temporary Internet Files\Content.IE5\BH24090H\MP900179010[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819400" y="4648200"/>
            <a:ext cx="3167876" cy="211191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76433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600" y="2466707"/>
            <a:ext cx="6705600" cy="3600986"/>
          </a:xfrm>
          <a:prstGeom prst="rect">
            <a:avLst/>
          </a:prstGeom>
          <a:noFill/>
        </p:spPr>
        <p:txBody>
          <a:bodyPr wrap="square" rtlCol="0">
            <a:spAutoFit/>
          </a:bodyPr>
          <a:lstStyle/>
          <a:p>
            <a:r>
              <a:rPr lang="en-US" sz="4800" b="1" u="sng" dirty="0" smtClean="0">
                <a:solidFill>
                  <a:schemeClr val="accent5">
                    <a:lumMod val="50000"/>
                  </a:schemeClr>
                </a:solidFill>
                <a:effectLst>
                  <a:outerShdw blurRad="38100" dist="38100" dir="2700000" algn="tl">
                    <a:srgbClr val="000000">
                      <a:alpha val="43137"/>
                    </a:srgbClr>
                  </a:outerShdw>
                </a:effectLst>
              </a:rPr>
              <a:t>Characterization</a:t>
            </a:r>
            <a:r>
              <a:rPr lang="en-US" sz="4800" b="1" dirty="0" smtClean="0"/>
              <a:t> </a:t>
            </a:r>
            <a:r>
              <a:rPr lang="en-US" sz="2800" b="1" dirty="0" smtClean="0"/>
              <a:t>– </a:t>
            </a:r>
            <a:r>
              <a:rPr lang="en-US" sz="3600" b="1" dirty="0" smtClean="0"/>
              <a:t>the way an </a:t>
            </a:r>
            <a:r>
              <a:rPr lang="en-US" sz="3600" b="1" i="1" u="sng" dirty="0" smtClean="0">
                <a:solidFill>
                  <a:schemeClr val="accent5">
                    <a:lumMod val="50000"/>
                  </a:schemeClr>
                </a:solidFill>
                <a:effectLst>
                  <a:outerShdw blurRad="38100" dist="38100" dir="2700000" algn="tl">
                    <a:srgbClr val="000000">
                      <a:alpha val="43137"/>
                    </a:srgbClr>
                  </a:outerShdw>
                </a:effectLst>
              </a:rPr>
              <a:t>author reveals the special qualities and personalities of a character </a:t>
            </a:r>
            <a:r>
              <a:rPr lang="en-US" sz="3600" b="1" dirty="0" smtClean="0"/>
              <a:t>in a story, making the character believable.  </a:t>
            </a:r>
            <a:endParaRPr lang="en-US" sz="3600" b="1" dirty="0"/>
          </a:p>
        </p:txBody>
      </p:sp>
      <p:pic>
        <p:nvPicPr>
          <p:cNvPr id="7170" name="Picture 2" descr="C:\Documents and Settings\smckeown\Local Settings\Temporary Internet Files\Content.IE5\DEYTM3YG\MC90005691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172200" y="4566872"/>
            <a:ext cx="2525402" cy="1986328"/>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Documents and Settings\smckeown\Local Settings\Temporary Internet Files\Content.IE5\SK1RXB8Z\MP900285027[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52400" y="228600"/>
            <a:ext cx="3017056" cy="19812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images.clipartpanda.com/personality-clipart-Woman-Examining-Man'sBrain.jpg"/>
          <p:cNvPicPr>
            <a:picLocks noChangeAspect="1" noChangeArrowheads="1"/>
          </p:cNvPicPr>
          <p:nvPr/>
        </p:nvPicPr>
        <p:blipFill rotWithShape="1">
          <a:blip r:embed="rId4">
            <a:extLst>
              <a:ext uri="{28A0092B-C50C-407E-A947-70E740481C1C}">
                <a14:useLocalDpi xmlns:a14="http://schemas.microsoft.com/office/drawing/2010/main" val="0"/>
              </a:ext>
            </a:extLst>
          </a:blip>
          <a:srcRect r="6952"/>
          <a:stretch/>
        </p:blipFill>
        <p:spPr bwMode="auto">
          <a:xfrm>
            <a:off x="6977662" y="220639"/>
            <a:ext cx="1937738" cy="248575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images.clipartpanda.com/flat-open-book-clip-art-book-20clipart-4cb4Lazcg.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33800" y="378852"/>
            <a:ext cx="2895600" cy="19339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65043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24121"/>
            <a:ext cx="8077200" cy="1323439"/>
          </a:xfrm>
          <a:prstGeom prst="rect">
            <a:avLst/>
          </a:prstGeom>
          <a:noFill/>
        </p:spPr>
        <p:txBody>
          <a:bodyPr wrap="square" rtlCol="0">
            <a:spAutoFit/>
          </a:bodyPr>
          <a:lstStyle/>
          <a:p>
            <a:pPr algn="ctr"/>
            <a:r>
              <a:rPr lang="en-US" sz="4000" b="1" u="sng" dirty="0" smtClean="0">
                <a:solidFill>
                  <a:schemeClr val="accent6">
                    <a:lumMod val="75000"/>
                  </a:schemeClr>
                </a:solidFill>
                <a:effectLst>
                  <a:outerShdw blurRad="38100" dist="38100" dir="2700000" algn="tl">
                    <a:srgbClr val="000000">
                      <a:alpha val="43137"/>
                    </a:srgbClr>
                  </a:outerShdw>
                </a:effectLst>
              </a:rPr>
              <a:t>Analyzing Character Traits</a:t>
            </a:r>
          </a:p>
          <a:p>
            <a:pPr algn="ctr"/>
            <a:r>
              <a:rPr lang="en-US" sz="4000" b="1" i="1" dirty="0" smtClean="0">
                <a:solidFill>
                  <a:schemeClr val="accent6">
                    <a:lumMod val="75000"/>
                  </a:schemeClr>
                </a:solidFill>
                <a:effectLst>
                  <a:outerShdw blurRad="38100" dist="38100" dir="2700000" algn="tl">
                    <a:srgbClr val="000000">
                      <a:alpha val="43137"/>
                    </a:srgbClr>
                  </a:outerShdw>
                </a:effectLst>
              </a:rPr>
              <a:t>**Inferences**</a:t>
            </a:r>
            <a:endParaRPr lang="en-US" sz="4000" b="1" i="1" dirty="0">
              <a:solidFill>
                <a:schemeClr val="accent6">
                  <a:lumMod val="75000"/>
                </a:schemeClr>
              </a:solidFill>
              <a:effectLst>
                <a:outerShdw blurRad="38100" dist="38100" dir="2700000" algn="tl">
                  <a:srgbClr val="000000">
                    <a:alpha val="43137"/>
                  </a:srgbClr>
                </a:outerShdw>
              </a:effectLst>
            </a:endParaRPr>
          </a:p>
        </p:txBody>
      </p:sp>
      <p:sp>
        <p:nvSpPr>
          <p:cNvPr id="5" name="TextBox 4"/>
          <p:cNvSpPr txBox="1"/>
          <p:nvPr/>
        </p:nvSpPr>
        <p:spPr>
          <a:xfrm>
            <a:off x="990600" y="2209800"/>
            <a:ext cx="6400800" cy="369332"/>
          </a:xfrm>
          <a:prstGeom prst="rect">
            <a:avLst/>
          </a:prstGeom>
          <a:noFill/>
        </p:spPr>
        <p:txBody>
          <a:bodyPr wrap="square" rtlCol="0">
            <a:spAutoFit/>
          </a:bodyPr>
          <a:lstStyle/>
          <a:p>
            <a:endParaRPr lang="en-US"/>
          </a:p>
        </p:txBody>
      </p:sp>
      <p:sp>
        <p:nvSpPr>
          <p:cNvPr id="2" name="TextBox 1"/>
          <p:cNvSpPr txBox="1"/>
          <p:nvPr/>
        </p:nvSpPr>
        <p:spPr>
          <a:xfrm>
            <a:off x="114300" y="1676400"/>
            <a:ext cx="7848600" cy="4939814"/>
          </a:xfrm>
          <a:prstGeom prst="rect">
            <a:avLst/>
          </a:prstGeom>
          <a:noFill/>
        </p:spPr>
        <p:txBody>
          <a:bodyPr wrap="square" rtlCol="0">
            <a:spAutoFit/>
          </a:bodyPr>
          <a:lstStyle/>
          <a:p>
            <a:pPr marL="457200" indent="-457200">
              <a:buFont typeface="Arial" pitchFamily="34" charset="0"/>
              <a:buChar char="•"/>
            </a:pPr>
            <a:r>
              <a:rPr lang="en-US" sz="3500" dirty="0" smtClean="0"/>
              <a:t>We try to figure out what a character in a book is like by </a:t>
            </a:r>
            <a:r>
              <a:rPr lang="en-US" sz="3500" b="1" i="1" u="sng" dirty="0" smtClean="0">
                <a:solidFill>
                  <a:schemeClr val="accent5">
                    <a:lumMod val="50000"/>
                  </a:schemeClr>
                </a:solidFill>
                <a:effectLst>
                  <a:outerShdw blurRad="38100" dist="38100" dir="2700000" algn="tl">
                    <a:srgbClr val="000000">
                      <a:alpha val="43137"/>
                    </a:srgbClr>
                  </a:outerShdw>
                </a:effectLst>
              </a:rPr>
              <a:t>paying attention to the clues the author gives us</a:t>
            </a:r>
            <a:r>
              <a:rPr lang="en-US" sz="3500" dirty="0" smtClean="0"/>
              <a:t>. </a:t>
            </a:r>
            <a:br>
              <a:rPr lang="en-US" sz="3500" dirty="0" smtClean="0"/>
            </a:br>
            <a:r>
              <a:rPr lang="en-US" sz="3500" dirty="0" smtClean="0"/>
              <a:t/>
            </a:r>
            <a:br>
              <a:rPr lang="en-US" sz="3500" dirty="0" smtClean="0"/>
            </a:br>
            <a:r>
              <a:rPr lang="en-US" sz="3500" dirty="0" smtClean="0"/>
              <a:t/>
            </a:r>
            <a:br>
              <a:rPr lang="en-US" sz="3500" dirty="0" smtClean="0"/>
            </a:br>
            <a:r>
              <a:rPr lang="en-US" sz="3500" dirty="0" smtClean="0"/>
              <a:t/>
            </a:r>
            <a:br>
              <a:rPr lang="en-US" sz="3500" dirty="0" smtClean="0"/>
            </a:br>
            <a:r>
              <a:rPr lang="en-US" sz="3500" dirty="0" smtClean="0"/>
              <a:t> </a:t>
            </a:r>
            <a:endParaRPr lang="en-US" sz="3500" dirty="0"/>
          </a:p>
          <a:p>
            <a:pPr marL="457200" indent="-457200">
              <a:buFont typeface="Arial" pitchFamily="34" charset="0"/>
              <a:buChar char="•"/>
            </a:pPr>
            <a:r>
              <a:rPr lang="en-US" sz="3500" dirty="0" smtClean="0"/>
              <a:t>This is called “</a:t>
            </a:r>
            <a:r>
              <a:rPr lang="en-US" sz="3500" b="1" i="1" u="sng" dirty="0" smtClean="0">
                <a:solidFill>
                  <a:schemeClr val="accent5">
                    <a:lumMod val="50000"/>
                  </a:schemeClr>
                </a:solidFill>
                <a:effectLst>
                  <a:outerShdw blurRad="38100" dist="38100" dir="2700000" algn="tl">
                    <a:srgbClr val="000000">
                      <a:alpha val="43137"/>
                    </a:srgbClr>
                  </a:outerShdw>
                </a:effectLst>
              </a:rPr>
              <a:t>making inferences</a:t>
            </a:r>
            <a:r>
              <a:rPr lang="en-US" sz="3500" dirty="0" smtClean="0"/>
              <a:t>.”</a:t>
            </a:r>
            <a:endParaRPr lang="en-US" sz="3500" dirty="0"/>
          </a:p>
        </p:txBody>
      </p:sp>
      <p:pic>
        <p:nvPicPr>
          <p:cNvPr id="6146" name="Picture 2" descr="C:\Documents and Settings\smckeown\Local Settings\Temporary Internet Files\Content.IE5\DEYTM3YG\MP900443960[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791200" y="3581400"/>
            <a:ext cx="3194757" cy="2133600"/>
          </a:xfrm>
          <a:prstGeom prst="rect">
            <a:avLst/>
          </a:prstGeom>
          <a:noFill/>
          <a:ln w="57150">
            <a:solidFill>
              <a:schemeClr val="accent6"/>
            </a:solidFill>
          </a:ln>
          <a:extLst>
            <a:ext uri="{909E8E84-426E-40DD-AFC4-6F175D3DCCD1}">
              <a14:hiddenFill xmlns:a14="http://schemas.microsoft.com/office/drawing/2010/main">
                <a:solidFill>
                  <a:srgbClr val="FFFFFF"/>
                </a:solidFill>
              </a14:hiddenFill>
            </a:ext>
          </a:extLst>
        </p:spPr>
      </p:pic>
      <p:pic>
        <p:nvPicPr>
          <p:cNvPr id="2050" name="Picture 2" descr="http://www.clipartbest.com/cliparts/Kin/qBx/KinqBxpiq.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886342"/>
            <a:ext cx="3200400" cy="1962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7674575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990600" y="2209800"/>
            <a:ext cx="6400800" cy="369332"/>
          </a:xfrm>
          <a:prstGeom prst="rect">
            <a:avLst/>
          </a:prstGeom>
          <a:noFill/>
        </p:spPr>
        <p:txBody>
          <a:bodyPr wrap="square" rtlCol="0">
            <a:spAutoFit/>
          </a:bodyPr>
          <a:lstStyle/>
          <a:p>
            <a:endParaRPr lang="en-US"/>
          </a:p>
        </p:txBody>
      </p:sp>
      <p:sp>
        <p:nvSpPr>
          <p:cNvPr id="3" name="TextBox 2"/>
          <p:cNvSpPr txBox="1"/>
          <p:nvPr/>
        </p:nvSpPr>
        <p:spPr>
          <a:xfrm>
            <a:off x="0" y="1101804"/>
            <a:ext cx="8153400" cy="4378763"/>
          </a:xfrm>
          <a:prstGeom prst="rect">
            <a:avLst/>
          </a:prstGeom>
          <a:noFill/>
        </p:spPr>
        <p:txBody>
          <a:bodyPr wrap="square" rtlCol="0">
            <a:spAutoFit/>
          </a:bodyPr>
          <a:lstStyle/>
          <a:p>
            <a:pPr algn="ctr">
              <a:lnSpc>
                <a:spcPct val="150000"/>
              </a:lnSpc>
            </a:pPr>
            <a:r>
              <a:rPr lang="en-US" sz="2700" b="1" i="1" dirty="0" smtClean="0">
                <a:solidFill>
                  <a:schemeClr val="accent6">
                    <a:lumMod val="50000"/>
                  </a:schemeClr>
                </a:solidFill>
                <a:effectLst>
                  <a:outerShdw blurRad="38100" dist="38100" dir="2700000" algn="tl">
                    <a:srgbClr val="000000">
                      <a:alpha val="43137"/>
                    </a:srgbClr>
                  </a:outerShdw>
                </a:effectLst>
              </a:rPr>
              <a:t>“No</a:t>
            </a:r>
            <a:r>
              <a:rPr lang="en-US" sz="2700" b="1" i="1" dirty="0">
                <a:solidFill>
                  <a:schemeClr val="accent6">
                    <a:lumMod val="50000"/>
                  </a:schemeClr>
                </a:solidFill>
                <a:effectLst>
                  <a:outerShdw blurRad="38100" dist="38100" dir="2700000" algn="tl">
                    <a:srgbClr val="000000">
                      <a:alpha val="43137"/>
                    </a:srgbClr>
                  </a:outerShdw>
                </a:effectLst>
              </a:rPr>
              <a:t>, Honey, I don’t want you to spend a lot of money on my birthday present. Just having you for a husband is the only gift I need. In fact, I’ll just drive my old rusty bucket of bolts down to the mall and buy myself a little present. And if the poor old car doesn't break down, I’ll be back soon</a:t>
            </a:r>
            <a:r>
              <a:rPr lang="en-US" sz="2700" b="1" i="1" dirty="0" smtClean="0">
                <a:solidFill>
                  <a:schemeClr val="accent6">
                    <a:lumMod val="50000"/>
                  </a:schemeClr>
                </a:solidFill>
                <a:effectLst>
                  <a:outerShdw blurRad="38100" dist="38100" dir="2700000" algn="tl">
                    <a:srgbClr val="000000">
                      <a:alpha val="43137"/>
                    </a:srgbClr>
                  </a:outerShdw>
                </a:effectLst>
              </a:rPr>
              <a:t>.”</a:t>
            </a:r>
            <a:endParaRPr lang="en-US" sz="2700" b="1" i="1" dirty="0"/>
          </a:p>
        </p:txBody>
      </p:sp>
      <p:sp>
        <p:nvSpPr>
          <p:cNvPr id="6" name="Rectangle 5"/>
          <p:cNvSpPr/>
          <p:nvPr/>
        </p:nvSpPr>
        <p:spPr>
          <a:xfrm>
            <a:off x="0" y="228600"/>
            <a:ext cx="8153400" cy="707886"/>
          </a:xfrm>
          <a:prstGeom prst="rect">
            <a:avLst/>
          </a:prstGeom>
        </p:spPr>
        <p:txBody>
          <a:bodyPr wrap="square">
            <a:spAutoFit/>
          </a:bodyPr>
          <a:lstStyle/>
          <a:p>
            <a:pPr algn="ctr"/>
            <a:r>
              <a:rPr lang="en-US" sz="4000" b="1" u="sng" dirty="0">
                <a:solidFill>
                  <a:schemeClr val="accent6">
                    <a:lumMod val="75000"/>
                  </a:schemeClr>
                </a:solidFill>
                <a:effectLst>
                  <a:outerShdw blurRad="38100" dist="38100" dir="2700000" algn="tl">
                    <a:srgbClr val="000000">
                      <a:alpha val="43137"/>
                    </a:srgbClr>
                  </a:outerShdw>
                </a:effectLst>
              </a:rPr>
              <a:t>Example:  What can you </a:t>
            </a:r>
            <a:r>
              <a:rPr lang="en-US" sz="4000" b="1" u="sng" dirty="0" smtClean="0">
                <a:solidFill>
                  <a:schemeClr val="accent6">
                    <a:lumMod val="75000"/>
                  </a:schemeClr>
                </a:solidFill>
                <a:effectLst>
                  <a:outerShdw blurRad="38100" dist="38100" dir="2700000" algn="tl">
                    <a:srgbClr val="000000">
                      <a:alpha val="43137"/>
                    </a:srgbClr>
                  </a:outerShdw>
                </a:effectLst>
              </a:rPr>
              <a:t>Infer</a:t>
            </a:r>
            <a:r>
              <a:rPr lang="en-US" sz="4000" b="1" u="sng" dirty="0">
                <a:solidFill>
                  <a:schemeClr val="accent6">
                    <a:lumMod val="75000"/>
                  </a:schemeClr>
                </a:solidFill>
                <a:effectLst>
                  <a:outerShdw blurRad="38100" dist="38100" dir="2700000" algn="tl">
                    <a:srgbClr val="000000">
                      <a:alpha val="43137"/>
                    </a:srgbClr>
                  </a:outerShdw>
                </a:effectLst>
              </a:rPr>
              <a:t>?</a:t>
            </a:r>
          </a:p>
        </p:txBody>
      </p:sp>
      <p:pic>
        <p:nvPicPr>
          <p:cNvPr id="3074" name="Picture 2" descr="http://schoolofdisney.com/Stories/Cars/Clipart/mater.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4876800"/>
            <a:ext cx="2971800" cy="195228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rusolclothing.com/wp-content/uploads/2014/06/diamond-clipart-imagesdiamond-clipart--1128685-by-colematt-royalty-free--rf--stock-nr39lmpc.jpg"/>
          <p:cNvPicPr>
            <a:picLocks noChangeAspect="1" noChangeArrowheads="1"/>
          </p:cNvPicPr>
          <p:nvPr/>
        </p:nvPicPr>
        <p:blipFill rotWithShape="1">
          <a:blip r:embed="rId3">
            <a:extLst>
              <a:ext uri="{28A0092B-C50C-407E-A947-70E740481C1C}">
                <a14:useLocalDpi xmlns:a14="http://schemas.microsoft.com/office/drawing/2010/main" val="0"/>
              </a:ext>
            </a:extLst>
          </a:blip>
          <a:srcRect t="8933" b="15985"/>
          <a:stretch/>
        </p:blipFill>
        <p:spPr bwMode="auto">
          <a:xfrm>
            <a:off x="5354866" y="4892154"/>
            <a:ext cx="2417534" cy="19058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4603742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0" y="309027"/>
            <a:ext cx="7848600" cy="1508105"/>
          </a:xfrm>
          <a:prstGeom prst="rect">
            <a:avLst/>
          </a:prstGeom>
          <a:noFill/>
        </p:spPr>
        <p:txBody>
          <a:bodyPr wrap="square" rtlCol="0">
            <a:spAutoFit/>
          </a:bodyPr>
          <a:lstStyle/>
          <a:p>
            <a:pPr algn="ctr"/>
            <a:r>
              <a:rPr lang="en-US" sz="3600" b="1" u="sng" dirty="0" smtClean="0">
                <a:solidFill>
                  <a:schemeClr val="accent6"/>
                </a:solidFill>
                <a:effectLst>
                  <a:outerShdw blurRad="38100" dist="38100" dir="2700000" algn="tl">
                    <a:srgbClr val="000000">
                      <a:alpha val="43137"/>
                    </a:srgbClr>
                  </a:outerShdw>
                </a:effectLst>
              </a:rPr>
              <a:t>Indirect Characterization</a:t>
            </a:r>
            <a:r>
              <a:rPr lang="en-US" sz="3200" b="1" u="sng" dirty="0" smtClean="0">
                <a:solidFill>
                  <a:schemeClr val="accent6"/>
                </a:solidFill>
                <a:effectLst>
                  <a:outerShdw blurRad="38100" dist="38100" dir="2700000" algn="tl">
                    <a:srgbClr val="000000">
                      <a:alpha val="43137"/>
                    </a:srgbClr>
                  </a:outerShdw>
                </a:effectLst>
              </a:rPr>
              <a:t> </a:t>
            </a:r>
            <a:r>
              <a:rPr lang="en-US" sz="3200" b="1" dirty="0" smtClean="0"/>
              <a:t>– </a:t>
            </a:r>
            <a:br>
              <a:rPr lang="en-US" sz="3200" b="1" dirty="0" smtClean="0"/>
            </a:br>
            <a:r>
              <a:rPr lang="en-US" sz="2800" b="1" i="1" dirty="0" smtClean="0">
                <a:solidFill>
                  <a:schemeClr val="accent6">
                    <a:lumMod val="50000"/>
                  </a:schemeClr>
                </a:solidFill>
              </a:rPr>
              <a:t>writer shows you what character is like by revealing:</a:t>
            </a:r>
            <a:endParaRPr lang="en-US" sz="4000" b="1" i="1" dirty="0" smtClean="0">
              <a:solidFill>
                <a:schemeClr val="accent6">
                  <a:lumMod val="50000"/>
                </a:schemeClr>
              </a:solidFill>
            </a:endParaRPr>
          </a:p>
        </p:txBody>
      </p:sp>
      <p:sp>
        <p:nvSpPr>
          <p:cNvPr id="5" name="TextBox 4"/>
          <p:cNvSpPr txBox="1"/>
          <p:nvPr/>
        </p:nvSpPr>
        <p:spPr>
          <a:xfrm>
            <a:off x="152400" y="1817132"/>
            <a:ext cx="7848600" cy="5016758"/>
          </a:xfrm>
          <a:prstGeom prst="rect">
            <a:avLst/>
          </a:prstGeom>
          <a:noFill/>
        </p:spPr>
        <p:txBody>
          <a:bodyPr wrap="square" rtlCol="0">
            <a:spAutoFit/>
          </a:bodyPr>
          <a:lstStyle/>
          <a:p>
            <a:pPr marL="285750" indent="-285750">
              <a:buFont typeface="Arial" pitchFamily="34" charset="0"/>
              <a:buChar char="•"/>
            </a:pPr>
            <a:r>
              <a:rPr lang="en-US" sz="3200" b="1" dirty="0" smtClean="0">
                <a:solidFill>
                  <a:schemeClr val="accent5">
                    <a:lumMod val="75000"/>
                  </a:schemeClr>
                </a:solidFill>
                <a:effectLst>
                  <a:outerShdw blurRad="38100" dist="38100" dir="2700000" algn="tl">
                    <a:srgbClr val="000000">
                      <a:alpha val="43137"/>
                    </a:srgbClr>
                  </a:outerShdw>
                </a:effectLst>
              </a:rPr>
              <a:t>Appearance</a:t>
            </a:r>
          </a:p>
          <a:p>
            <a:pPr marL="285750" indent="-285750">
              <a:buFont typeface="Arial" pitchFamily="34" charset="0"/>
              <a:buChar char="•"/>
            </a:pPr>
            <a:endParaRPr lang="en-US" sz="3200" b="1" dirty="0">
              <a:solidFill>
                <a:schemeClr val="accent5">
                  <a:lumMod val="75000"/>
                </a:schemeClr>
              </a:solidFill>
              <a:effectLst>
                <a:outerShdw blurRad="38100" dist="38100" dir="2700000" algn="tl">
                  <a:srgbClr val="000000">
                    <a:alpha val="43137"/>
                  </a:srgbClr>
                </a:outerShdw>
              </a:effectLst>
            </a:endParaRPr>
          </a:p>
          <a:p>
            <a:pPr marL="285750" indent="-285750">
              <a:buFont typeface="Arial" pitchFamily="34" charset="0"/>
              <a:buChar char="•"/>
            </a:pPr>
            <a:r>
              <a:rPr lang="en-US" sz="3200" b="1" dirty="0" smtClean="0">
                <a:solidFill>
                  <a:schemeClr val="accent5">
                    <a:lumMod val="75000"/>
                  </a:schemeClr>
                </a:solidFill>
                <a:effectLst>
                  <a:outerShdw blurRad="38100" dist="38100" dir="2700000" algn="tl">
                    <a:srgbClr val="000000">
                      <a:alpha val="43137"/>
                    </a:srgbClr>
                  </a:outerShdw>
                </a:effectLst>
              </a:rPr>
              <a:t>Actions</a:t>
            </a:r>
          </a:p>
          <a:p>
            <a:pPr marL="285750" indent="-285750">
              <a:buFont typeface="Arial" pitchFamily="34" charset="0"/>
              <a:buChar char="•"/>
            </a:pPr>
            <a:endParaRPr lang="en-US" sz="3200" b="1" dirty="0">
              <a:solidFill>
                <a:schemeClr val="accent5">
                  <a:lumMod val="75000"/>
                </a:schemeClr>
              </a:solidFill>
              <a:effectLst>
                <a:outerShdw blurRad="38100" dist="38100" dir="2700000" algn="tl">
                  <a:srgbClr val="000000">
                    <a:alpha val="43137"/>
                  </a:srgbClr>
                </a:outerShdw>
              </a:effectLst>
            </a:endParaRPr>
          </a:p>
          <a:p>
            <a:pPr marL="285750" indent="-285750">
              <a:buFont typeface="Arial" pitchFamily="34" charset="0"/>
              <a:buChar char="•"/>
            </a:pPr>
            <a:r>
              <a:rPr lang="en-US" sz="3200" b="1" dirty="0" smtClean="0">
                <a:solidFill>
                  <a:schemeClr val="accent5">
                    <a:lumMod val="75000"/>
                  </a:schemeClr>
                </a:solidFill>
                <a:effectLst>
                  <a:outerShdw blurRad="38100" dist="38100" dir="2700000" algn="tl">
                    <a:srgbClr val="000000">
                      <a:alpha val="43137"/>
                    </a:srgbClr>
                  </a:outerShdw>
                </a:effectLst>
              </a:rPr>
              <a:t>Words</a:t>
            </a:r>
          </a:p>
          <a:p>
            <a:pPr marL="285750" indent="-285750">
              <a:buFont typeface="Arial" pitchFamily="34" charset="0"/>
              <a:buChar char="•"/>
            </a:pPr>
            <a:endParaRPr lang="en-US" sz="3200" b="1" dirty="0">
              <a:solidFill>
                <a:schemeClr val="accent5">
                  <a:lumMod val="75000"/>
                </a:schemeClr>
              </a:solidFill>
              <a:effectLst>
                <a:outerShdw blurRad="38100" dist="38100" dir="2700000" algn="tl">
                  <a:srgbClr val="000000">
                    <a:alpha val="43137"/>
                  </a:srgbClr>
                </a:outerShdw>
              </a:effectLst>
            </a:endParaRPr>
          </a:p>
          <a:p>
            <a:pPr marL="285750" indent="-285750">
              <a:buFont typeface="Arial" pitchFamily="34" charset="0"/>
              <a:buChar char="•"/>
            </a:pPr>
            <a:r>
              <a:rPr lang="en-US" sz="3200" b="1" dirty="0" smtClean="0">
                <a:solidFill>
                  <a:schemeClr val="accent5">
                    <a:lumMod val="75000"/>
                  </a:schemeClr>
                </a:solidFill>
                <a:effectLst>
                  <a:outerShdw blurRad="38100" dist="38100" dir="2700000" algn="tl">
                    <a:srgbClr val="000000">
                      <a:alpha val="43137"/>
                    </a:srgbClr>
                  </a:outerShdw>
                </a:effectLst>
              </a:rPr>
              <a:t>Thoughts and feelings</a:t>
            </a:r>
          </a:p>
          <a:p>
            <a:pPr marL="285750" indent="-285750">
              <a:buFont typeface="Arial" pitchFamily="34" charset="0"/>
              <a:buChar char="•"/>
            </a:pPr>
            <a:endParaRPr lang="en-US" sz="3200" b="1" dirty="0">
              <a:solidFill>
                <a:schemeClr val="accent5">
                  <a:lumMod val="75000"/>
                </a:schemeClr>
              </a:solidFill>
              <a:effectLst>
                <a:outerShdw blurRad="38100" dist="38100" dir="2700000" algn="tl">
                  <a:srgbClr val="000000">
                    <a:alpha val="43137"/>
                  </a:srgbClr>
                </a:outerShdw>
              </a:effectLst>
            </a:endParaRPr>
          </a:p>
          <a:p>
            <a:pPr marL="285750" indent="-285750">
              <a:buFont typeface="Arial" pitchFamily="34" charset="0"/>
              <a:buChar char="•"/>
            </a:pPr>
            <a:r>
              <a:rPr lang="en-US" sz="3200" b="1" dirty="0" smtClean="0">
                <a:solidFill>
                  <a:schemeClr val="accent5">
                    <a:lumMod val="75000"/>
                  </a:schemeClr>
                </a:solidFill>
                <a:effectLst>
                  <a:outerShdw blurRad="38100" dist="38100" dir="2700000" algn="tl">
                    <a:srgbClr val="000000">
                      <a:alpha val="43137"/>
                    </a:srgbClr>
                  </a:outerShdw>
                </a:effectLst>
              </a:rPr>
              <a:t>Other character’s comments or reactions</a:t>
            </a:r>
            <a:endParaRPr lang="en-US" sz="3200" b="1" dirty="0">
              <a:solidFill>
                <a:schemeClr val="accent5">
                  <a:lumMod val="75000"/>
                </a:schemeClr>
              </a:solidFill>
              <a:effectLst>
                <a:outerShdw blurRad="38100" dist="38100" dir="2700000" algn="tl">
                  <a:srgbClr val="000000">
                    <a:alpha val="43137"/>
                  </a:srgbClr>
                </a:outerShdw>
              </a:effectLst>
            </a:endParaRPr>
          </a:p>
        </p:txBody>
      </p:sp>
      <p:pic>
        <p:nvPicPr>
          <p:cNvPr id="4098" name="Picture 2" descr="http://wondersofdisney2.yolasite.com/resources/assortchar/moviegroup.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0516" y="1752600"/>
            <a:ext cx="4137284" cy="350520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www.clker.com/cliparts/r/K/T/F/J/l/cartoon-thought-bubble-md.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0" y="2548518"/>
            <a:ext cx="2251016" cy="19133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05263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 y="177801"/>
            <a:ext cx="6400800" cy="6771084"/>
          </a:xfrm>
          <a:prstGeom prst="rect">
            <a:avLst/>
          </a:prstGeom>
          <a:noFill/>
        </p:spPr>
        <p:txBody>
          <a:bodyPr wrap="square" rtlCol="0">
            <a:spAutoFit/>
          </a:bodyPr>
          <a:lstStyle/>
          <a:p>
            <a:r>
              <a:rPr lang="en-US" sz="5000" b="1" u="sng" dirty="0" smtClean="0">
                <a:solidFill>
                  <a:schemeClr val="accent2">
                    <a:lumMod val="75000"/>
                  </a:schemeClr>
                </a:solidFill>
                <a:effectLst>
                  <a:outerShdw blurRad="38100" dist="38100" dir="2700000" algn="tl">
                    <a:srgbClr val="000000">
                      <a:alpha val="43137"/>
                    </a:srgbClr>
                  </a:outerShdw>
                </a:effectLst>
              </a:rPr>
              <a:t>Appearance</a:t>
            </a:r>
          </a:p>
          <a:p>
            <a:endParaRPr lang="en-US" dirty="0"/>
          </a:p>
          <a:p>
            <a:endParaRPr lang="en-US" dirty="0" smtClean="0"/>
          </a:p>
          <a:p>
            <a:r>
              <a:rPr lang="en-US" sz="2800" dirty="0" smtClean="0"/>
              <a:t>Can infer a lot about characters from the </a:t>
            </a:r>
            <a:r>
              <a:rPr lang="en-US" sz="2800" b="1" i="1" u="sng" dirty="0" smtClean="0">
                <a:solidFill>
                  <a:schemeClr val="accent5">
                    <a:lumMod val="75000"/>
                  </a:schemeClr>
                </a:solidFill>
                <a:effectLst>
                  <a:outerShdw blurRad="38100" dist="38100" dir="2700000" algn="tl">
                    <a:srgbClr val="000000">
                      <a:alpha val="43137"/>
                    </a:srgbClr>
                  </a:outerShdw>
                </a:effectLst>
              </a:rPr>
              <a:t>clothes they wear, their facial features, their body language, and their mannerisms</a:t>
            </a:r>
            <a:r>
              <a:rPr lang="en-US" sz="2800" dirty="0" smtClean="0"/>
              <a:t>.</a:t>
            </a:r>
            <a:br>
              <a:rPr lang="en-US" sz="2800" dirty="0" smtClean="0"/>
            </a:br>
            <a:endParaRPr lang="en-US" sz="2800" dirty="0" smtClean="0"/>
          </a:p>
          <a:p>
            <a:endParaRPr lang="en-US" sz="2800" dirty="0"/>
          </a:p>
          <a:p>
            <a:r>
              <a:rPr lang="en-US" sz="2400" b="1" u="sng" dirty="0" smtClean="0">
                <a:solidFill>
                  <a:schemeClr val="accent6">
                    <a:lumMod val="75000"/>
                  </a:schemeClr>
                </a:solidFill>
              </a:rPr>
              <a:t>Example:</a:t>
            </a:r>
            <a:r>
              <a:rPr lang="en-US" sz="2400" b="1" dirty="0" smtClean="0">
                <a:solidFill>
                  <a:schemeClr val="accent6">
                    <a:lumMod val="75000"/>
                  </a:schemeClr>
                </a:solidFill>
              </a:rPr>
              <a:t/>
            </a:r>
            <a:br>
              <a:rPr lang="en-US" sz="2400" b="1" dirty="0" smtClean="0">
                <a:solidFill>
                  <a:schemeClr val="accent6">
                    <a:lumMod val="75000"/>
                  </a:schemeClr>
                </a:solidFill>
              </a:rPr>
            </a:br>
            <a:r>
              <a:rPr lang="en-US" sz="2400" b="1" dirty="0" smtClean="0">
                <a:solidFill>
                  <a:schemeClr val="accent6">
                    <a:lumMod val="75000"/>
                  </a:schemeClr>
                </a:solidFill>
              </a:rPr>
              <a:t>Tex was the head rancher on the farm.  When he rounds up the horses, he can be easily spotted with his beige hat and vest.  Tex’s smile is a mile wild, even with his bushy mustache.</a:t>
            </a:r>
          </a:p>
          <a:p>
            <a:endParaRPr lang="en-US" dirty="0"/>
          </a:p>
          <a:p>
            <a:endParaRPr lang="en-US" dirty="0"/>
          </a:p>
        </p:txBody>
      </p:sp>
      <p:sp>
        <p:nvSpPr>
          <p:cNvPr id="5" name="TextBox 4"/>
          <p:cNvSpPr txBox="1"/>
          <p:nvPr/>
        </p:nvSpPr>
        <p:spPr>
          <a:xfrm>
            <a:off x="228600" y="6197025"/>
            <a:ext cx="8006644" cy="584775"/>
          </a:xfrm>
          <a:prstGeom prst="rect">
            <a:avLst/>
          </a:prstGeom>
          <a:noFill/>
        </p:spPr>
        <p:txBody>
          <a:bodyPr wrap="square" rtlCol="0">
            <a:spAutoFit/>
          </a:bodyPr>
          <a:lstStyle/>
          <a:p>
            <a:r>
              <a:rPr lang="en-US" sz="3200" b="1" dirty="0">
                <a:solidFill>
                  <a:schemeClr val="accent4">
                    <a:lumMod val="75000"/>
                  </a:schemeClr>
                </a:solidFill>
                <a:effectLst>
                  <a:outerShdw blurRad="38100" dist="38100" dir="2700000" algn="tl">
                    <a:srgbClr val="000000">
                      <a:alpha val="43137"/>
                    </a:srgbClr>
                  </a:outerShdw>
                </a:effectLst>
              </a:rPr>
              <a:t>j</a:t>
            </a:r>
            <a:r>
              <a:rPr lang="en-US" sz="3200" b="1" dirty="0" smtClean="0">
                <a:solidFill>
                  <a:schemeClr val="accent4">
                    <a:lumMod val="75000"/>
                  </a:schemeClr>
                </a:solidFill>
                <a:effectLst>
                  <a:outerShdw blurRad="38100" dist="38100" dir="2700000" algn="tl">
                    <a:srgbClr val="000000">
                      <a:alpha val="43137"/>
                    </a:srgbClr>
                  </a:outerShdw>
                </a:effectLst>
              </a:rPr>
              <a:t>ovial 		proud		dedicated</a:t>
            </a:r>
            <a:endParaRPr lang="en-US" sz="3200" b="1" dirty="0">
              <a:solidFill>
                <a:schemeClr val="accent4">
                  <a:lumMod val="75000"/>
                </a:schemeClr>
              </a:solidFill>
              <a:effectLst>
                <a:outerShdw blurRad="38100" dist="38100" dir="2700000" algn="tl">
                  <a:srgbClr val="000000">
                    <a:alpha val="43137"/>
                  </a:srgbClr>
                </a:outerShdw>
              </a:effectLst>
            </a:endParaRPr>
          </a:p>
        </p:txBody>
      </p:sp>
      <p:pic>
        <p:nvPicPr>
          <p:cNvPr id="1027" name="Picture 3" descr="C:\Documents and Settings\smckeown\Local Settings\Temporary Internet Files\Content.IE5\N0071WFY\MP900403673[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48400" y="152400"/>
            <a:ext cx="2723444" cy="3884305"/>
          </a:xfrm>
          <a:prstGeom prst="rect">
            <a:avLst/>
          </a:prstGeom>
          <a:noFill/>
          <a:ln w="57150">
            <a:solidFill>
              <a:schemeClr val="accent6"/>
            </a:solidFill>
          </a:ln>
          <a:extLst>
            <a:ext uri="{909E8E84-426E-40DD-AFC4-6F175D3DCCD1}">
              <a14:hiddenFill xmlns:a14="http://schemas.microsoft.com/office/drawing/2010/main">
                <a:solidFill>
                  <a:srgbClr val="FFFFFF"/>
                </a:solidFill>
              </a14:hiddenFill>
            </a:ext>
          </a:extLst>
        </p:spPr>
      </p:pic>
      <p:pic>
        <p:nvPicPr>
          <p:cNvPr id="5122" name="Picture 2" descr="http://ec.l.thumbs.canstockphoto.com/canstock1534481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36477" y="3429000"/>
            <a:ext cx="1428750" cy="914401"/>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ec.l.thumbs.canstockphoto.com/canstock654831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6200" y="2932848"/>
            <a:ext cx="1247775" cy="1428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9834758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28599" y="228600"/>
            <a:ext cx="4114799" cy="2492990"/>
          </a:xfrm>
          <a:prstGeom prst="rect">
            <a:avLst/>
          </a:prstGeom>
          <a:noFill/>
        </p:spPr>
        <p:txBody>
          <a:bodyPr wrap="square" rtlCol="0">
            <a:spAutoFit/>
          </a:bodyPr>
          <a:lstStyle/>
          <a:p>
            <a:r>
              <a:rPr lang="en-US" sz="4400" b="1" u="sng" dirty="0" smtClean="0">
                <a:solidFill>
                  <a:schemeClr val="accent2">
                    <a:lumMod val="75000"/>
                  </a:schemeClr>
                </a:solidFill>
                <a:effectLst>
                  <a:outerShdw blurRad="38100" dist="38100" dir="2700000" algn="tl">
                    <a:srgbClr val="000000">
                      <a:alpha val="43137"/>
                    </a:srgbClr>
                  </a:outerShdw>
                </a:effectLst>
              </a:rPr>
              <a:t>Actions</a:t>
            </a:r>
            <a:r>
              <a:rPr lang="en-US" dirty="0" smtClean="0"/>
              <a:t> – </a:t>
            </a:r>
            <a:r>
              <a:rPr lang="en-US" sz="2800" dirty="0" smtClean="0"/>
              <a:t>Much of what we learn about characters is </a:t>
            </a:r>
            <a:r>
              <a:rPr lang="en-US" sz="2800" b="1" i="1" u="sng" dirty="0" smtClean="0">
                <a:solidFill>
                  <a:schemeClr val="accent5">
                    <a:lumMod val="75000"/>
                  </a:schemeClr>
                </a:solidFill>
              </a:rPr>
              <a:t>revealed to us through what they do</a:t>
            </a:r>
            <a:r>
              <a:rPr lang="en-US" sz="2800" dirty="0" smtClean="0"/>
              <a:t>.</a:t>
            </a:r>
            <a:endParaRPr lang="en-US" sz="2800" dirty="0"/>
          </a:p>
        </p:txBody>
      </p:sp>
      <p:sp>
        <p:nvSpPr>
          <p:cNvPr id="5" name="TextBox 4"/>
          <p:cNvSpPr txBox="1"/>
          <p:nvPr/>
        </p:nvSpPr>
        <p:spPr>
          <a:xfrm>
            <a:off x="0" y="3995678"/>
            <a:ext cx="8153400" cy="2862322"/>
          </a:xfrm>
          <a:prstGeom prst="rect">
            <a:avLst/>
          </a:prstGeom>
          <a:noFill/>
        </p:spPr>
        <p:txBody>
          <a:bodyPr wrap="square" rtlCol="0">
            <a:spAutoFit/>
          </a:bodyPr>
          <a:lstStyle/>
          <a:p>
            <a:r>
              <a:rPr lang="en-US" sz="2500" b="1" u="sng" dirty="0" smtClean="0">
                <a:solidFill>
                  <a:schemeClr val="accent6">
                    <a:lumMod val="75000"/>
                  </a:schemeClr>
                </a:solidFill>
              </a:rPr>
              <a:t>Example:</a:t>
            </a:r>
            <a:r>
              <a:rPr lang="en-US" sz="2500" b="1" dirty="0" smtClean="0">
                <a:solidFill>
                  <a:schemeClr val="accent6">
                    <a:lumMod val="75000"/>
                  </a:schemeClr>
                </a:solidFill>
              </a:rPr>
              <a:t/>
            </a:r>
            <a:br>
              <a:rPr lang="en-US" sz="2500" b="1" dirty="0" smtClean="0">
                <a:solidFill>
                  <a:schemeClr val="accent6">
                    <a:lumMod val="75000"/>
                  </a:schemeClr>
                </a:solidFill>
              </a:rPr>
            </a:br>
            <a:r>
              <a:rPr lang="en-US" sz="2500" b="1" dirty="0" smtClean="0">
                <a:solidFill>
                  <a:schemeClr val="accent6">
                    <a:lumMod val="75000"/>
                  </a:schemeClr>
                </a:solidFill>
              </a:rPr>
              <a:t>Denise picked up the slimy bull frog.  She could hardly stand to hold it even for a moment.  She held it out at arm’s length from her body and quickly carried it to her brother.</a:t>
            </a:r>
          </a:p>
          <a:p>
            <a:endParaRPr lang="en-US" sz="2500" dirty="0"/>
          </a:p>
          <a:p>
            <a:r>
              <a:rPr lang="en-US" sz="3000" b="1" dirty="0">
                <a:solidFill>
                  <a:schemeClr val="accent4">
                    <a:lumMod val="75000"/>
                  </a:schemeClr>
                </a:solidFill>
                <a:effectLst>
                  <a:outerShdw blurRad="38100" dist="38100" dir="2700000" algn="tl">
                    <a:srgbClr val="000000">
                      <a:alpha val="43137"/>
                    </a:srgbClr>
                  </a:outerShdw>
                </a:effectLst>
              </a:rPr>
              <a:t>s</a:t>
            </a:r>
            <a:r>
              <a:rPr lang="en-US" sz="3000" b="1" dirty="0" smtClean="0">
                <a:solidFill>
                  <a:schemeClr val="accent4">
                    <a:lumMod val="75000"/>
                  </a:schemeClr>
                </a:solidFill>
                <a:effectLst>
                  <a:outerShdw blurRad="38100" dist="38100" dir="2700000" algn="tl">
                    <a:srgbClr val="000000">
                      <a:alpha val="43137"/>
                    </a:srgbClr>
                  </a:outerShdw>
                </a:effectLst>
              </a:rPr>
              <a:t>queamish	    sensitive 		nervous</a:t>
            </a:r>
            <a:endParaRPr lang="en-US" sz="3000" b="1" dirty="0">
              <a:solidFill>
                <a:schemeClr val="accent4">
                  <a:lumMod val="75000"/>
                </a:schemeClr>
              </a:solidFill>
              <a:effectLst>
                <a:outerShdw blurRad="38100" dist="38100" dir="2700000" algn="tl">
                  <a:srgbClr val="000000">
                    <a:alpha val="43137"/>
                  </a:srgbClr>
                </a:outerShdw>
              </a:effectLst>
            </a:endParaRPr>
          </a:p>
        </p:txBody>
      </p:sp>
      <p:pic>
        <p:nvPicPr>
          <p:cNvPr id="2050" name="Picture 2" descr="C:\Documents and Settings\smckeown\Local Settings\Temporary Internet Files\Content.IE5\DEYTM3YG\MC900232102[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76701" y="357733"/>
            <a:ext cx="3771900" cy="2614068"/>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ttp://states.phillipmartin.info/ohio/ohio_bullfrog.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39308" y="2362200"/>
            <a:ext cx="2933660" cy="19376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6819151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 y="228600"/>
            <a:ext cx="4281489" cy="2800767"/>
          </a:xfrm>
          <a:prstGeom prst="rect">
            <a:avLst/>
          </a:prstGeom>
          <a:noFill/>
        </p:spPr>
        <p:txBody>
          <a:bodyPr wrap="square" rtlCol="0">
            <a:spAutoFit/>
          </a:bodyPr>
          <a:lstStyle/>
          <a:p>
            <a:r>
              <a:rPr lang="en-US" sz="4400" b="1" u="sng" dirty="0" smtClean="0">
                <a:solidFill>
                  <a:schemeClr val="accent2">
                    <a:lumMod val="75000"/>
                  </a:schemeClr>
                </a:solidFill>
                <a:effectLst>
                  <a:outerShdw blurRad="38100" dist="38100" dir="2700000" algn="tl">
                    <a:srgbClr val="000000">
                      <a:alpha val="43137"/>
                    </a:srgbClr>
                  </a:outerShdw>
                </a:effectLst>
              </a:rPr>
              <a:t>Words</a:t>
            </a:r>
            <a:r>
              <a:rPr lang="en-US" sz="2800" dirty="0" smtClean="0">
                <a:effectLst>
                  <a:outerShdw blurRad="38100" dist="38100" dir="2700000" algn="tl">
                    <a:srgbClr val="000000">
                      <a:alpha val="43137"/>
                    </a:srgbClr>
                  </a:outerShdw>
                </a:effectLst>
              </a:rPr>
              <a:t> </a:t>
            </a:r>
            <a:r>
              <a:rPr lang="en-US" sz="2800" dirty="0" smtClean="0"/>
              <a:t>– </a:t>
            </a:r>
            <a:r>
              <a:rPr lang="en-US" sz="3300" dirty="0" smtClean="0"/>
              <a:t>We often get to know characters because of </a:t>
            </a:r>
            <a:r>
              <a:rPr lang="en-US" sz="3300" b="1" i="1" u="sng" dirty="0" smtClean="0">
                <a:solidFill>
                  <a:schemeClr val="accent5">
                    <a:lumMod val="75000"/>
                  </a:schemeClr>
                </a:solidFill>
              </a:rPr>
              <a:t>what they say to each other</a:t>
            </a:r>
            <a:r>
              <a:rPr lang="en-US" sz="3300" dirty="0" smtClean="0"/>
              <a:t>.</a:t>
            </a:r>
            <a:endParaRPr lang="en-US" sz="3300" dirty="0"/>
          </a:p>
        </p:txBody>
      </p:sp>
      <p:sp>
        <p:nvSpPr>
          <p:cNvPr id="5" name="TextBox 4"/>
          <p:cNvSpPr txBox="1"/>
          <p:nvPr/>
        </p:nvSpPr>
        <p:spPr>
          <a:xfrm>
            <a:off x="0" y="3810000"/>
            <a:ext cx="8153400" cy="2015936"/>
          </a:xfrm>
          <a:prstGeom prst="rect">
            <a:avLst/>
          </a:prstGeom>
          <a:noFill/>
        </p:spPr>
        <p:txBody>
          <a:bodyPr wrap="square" rtlCol="0">
            <a:spAutoFit/>
          </a:bodyPr>
          <a:lstStyle/>
          <a:p>
            <a:r>
              <a:rPr lang="en-US" sz="2500" b="1" u="sng" dirty="0" smtClean="0">
                <a:solidFill>
                  <a:schemeClr val="accent6">
                    <a:lumMod val="75000"/>
                  </a:schemeClr>
                </a:solidFill>
              </a:rPr>
              <a:t>Example:</a:t>
            </a:r>
            <a:r>
              <a:rPr lang="en-US" sz="2500" b="1" dirty="0" smtClean="0">
                <a:solidFill>
                  <a:schemeClr val="accent6">
                    <a:lumMod val="75000"/>
                  </a:schemeClr>
                </a:solidFill>
              </a:rPr>
              <a:t/>
            </a:r>
            <a:br>
              <a:rPr lang="en-US" sz="2500" b="1" dirty="0" smtClean="0">
                <a:solidFill>
                  <a:schemeClr val="accent6">
                    <a:lumMod val="75000"/>
                  </a:schemeClr>
                </a:solidFill>
              </a:rPr>
            </a:br>
            <a:r>
              <a:rPr lang="en-US" sz="2500" b="1" dirty="0" smtClean="0">
                <a:solidFill>
                  <a:schemeClr val="accent6">
                    <a:lumMod val="75000"/>
                  </a:schemeClr>
                </a:solidFill>
              </a:rPr>
              <a:t>Anita threw her arms around Tony and gave him a big hug.  “Thank you so much for being there for me,” she said.  “I don’t think I could have faced my parents without you.”</a:t>
            </a:r>
            <a:endParaRPr lang="en-US" sz="2500" b="1" dirty="0">
              <a:solidFill>
                <a:schemeClr val="accent6">
                  <a:lumMod val="75000"/>
                </a:schemeClr>
              </a:solidFill>
            </a:endParaRPr>
          </a:p>
        </p:txBody>
      </p:sp>
      <p:sp>
        <p:nvSpPr>
          <p:cNvPr id="6" name="TextBox 5"/>
          <p:cNvSpPr txBox="1"/>
          <p:nvPr/>
        </p:nvSpPr>
        <p:spPr>
          <a:xfrm>
            <a:off x="0" y="6096000"/>
            <a:ext cx="8153400" cy="523220"/>
          </a:xfrm>
          <a:prstGeom prst="rect">
            <a:avLst/>
          </a:prstGeom>
          <a:noFill/>
        </p:spPr>
        <p:txBody>
          <a:bodyPr wrap="square" rtlCol="0">
            <a:spAutoFit/>
          </a:bodyPr>
          <a:lstStyle/>
          <a:p>
            <a:r>
              <a:rPr lang="en-US" sz="2800" b="1" dirty="0">
                <a:solidFill>
                  <a:schemeClr val="accent4">
                    <a:lumMod val="75000"/>
                  </a:schemeClr>
                </a:solidFill>
                <a:effectLst>
                  <a:outerShdw blurRad="38100" dist="38100" dir="2700000" algn="tl">
                    <a:srgbClr val="000000">
                      <a:alpha val="43137"/>
                    </a:srgbClr>
                  </a:outerShdw>
                </a:effectLst>
              </a:rPr>
              <a:t>t</a:t>
            </a:r>
            <a:r>
              <a:rPr lang="en-US" sz="2800" b="1" dirty="0" smtClean="0">
                <a:solidFill>
                  <a:schemeClr val="accent4">
                    <a:lumMod val="75000"/>
                  </a:schemeClr>
                </a:solidFill>
                <a:effectLst>
                  <a:outerShdw blurRad="38100" dist="38100" dir="2700000" algn="tl">
                    <a:srgbClr val="000000">
                      <a:alpha val="43137"/>
                    </a:srgbClr>
                  </a:outerShdw>
                </a:effectLst>
              </a:rPr>
              <a:t>houghtful	</a:t>
            </a:r>
            <a:r>
              <a:rPr lang="en-US" sz="2800" b="1" dirty="0">
                <a:solidFill>
                  <a:schemeClr val="accent4">
                    <a:lumMod val="75000"/>
                  </a:schemeClr>
                </a:solidFill>
                <a:effectLst>
                  <a:outerShdw blurRad="38100" dist="38100" dir="2700000" algn="tl">
                    <a:srgbClr val="000000">
                      <a:alpha val="43137"/>
                    </a:srgbClr>
                  </a:outerShdw>
                </a:effectLst>
              </a:rPr>
              <a:t> </a:t>
            </a:r>
            <a:r>
              <a:rPr lang="en-US" sz="2800" b="1" dirty="0" smtClean="0">
                <a:solidFill>
                  <a:schemeClr val="accent4">
                    <a:lumMod val="75000"/>
                  </a:schemeClr>
                </a:solidFill>
                <a:effectLst>
                  <a:outerShdw blurRad="38100" dist="38100" dir="2700000" algn="tl">
                    <a:srgbClr val="000000">
                      <a:alpha val="43137"/>
                    </a:srgbClr>
                  </a:outerShdw>
                </a:effectLst>
              </a:rPr>
              <a:t>     compassionate	  appreciative</a:t>
            </a:r>
            <a:endParaRPr lang="en-US" sz="2800" b="1" dirty="0">
              <a:solidFill>
                <a:schemeClr val="accent4">
                  <a:lumMod val="75000"/>
                </a:schemeClr>
              </a:solidFill>
              <a:effectLst>
                <a:outerShdw blurRad="38100" dist="38100" dir="2700000" algn="tl">
                  <a:srgbClr val="000000">
                    <a:alpha val="43137"/>
                  </a:srgbClr>
                </a:outerShdw>
              </a:effectLst>
            </a:endParaRPr>
          </a:p>
        </p:txBody>
      </p:sp>
      <p:pic>
        <p:nvPicPr>
          <p:cNvPr id="3074" name="Picture 2" descr="C:\Documents and Settings\smckeown\Local Settings\Temporary Internet Files\Content.IE5\SK1RXB8Z\MP900289481[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433888" y="152400"/>
            <a:ext cx="3338512"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100285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2366</TotalTime>
  <Words>426</Words>
  <Application>Microsoft Office PowerPoint</Application>
  <PresentationFormat>On-screen Show (4:3)</PresentationFormat>
  <Paragraphs>51</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Opulent</vt:lpstr>
      <vt:lpstr>DO NOW!!!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together</vt:lpstr>
      <vt:lpstr>On your own</vt:lpstr>
    </vt:vector>
  </TitlesOfParts>
  <Company>CRSD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tester</dc:creator>
  <cp:lastModifiedBy>Goodine, Lindsey</cp:lastModifiedBy>
  <cp:revision>23</cp:revision>
  <dcterms:created xsi:type="dcterms:W3CDTF">2010-09-24T13:29:00Z</dcterms:created>
  <dcterms:modified xsi:type="dcterms:W3CDTF">2015-02-27T12:27:08Z</dcterms:modified>
</cp:coreProperties>
</file>